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503" r:id="rId3"/>
    <p:sldId id="504" r:id="rId4"/>
    <p:sldId id="515" r:id="rId5"/>
    <p:sldId id="505" r:id="rId6"/>
    <p:sldId id="506" r:id="rId7"/>
    <p:sldId id="507" r:id="rId8"/>
    <p:sldId id="508" r:id="rId9"/>
    <p:sldId id="509" r:id="rId10"/>
    <p:sldId id="513" r:id="rId11"/>
    <p:sldId id="510" r:id="rId12"/>
    <p:sldId id="514" r:id="rId13"/>
    <p:sldId id="283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Condensed" panose="020F0502020204030204" pitchFamily="34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28">
          <p15:clr>
            <a:srgbClr val="A4A3A4"/>
          </p15:clr>
        </p15:guide>
        <p15:guide id="3" orient="horz" pos="429">
          <p15:clr>
            <a:srgbClr val="9AA0A6"/>
          </p15:clr>
        </p15:guide>
        <p15:guide id="4" orient="horz" pos="2811">
          <p15:clr>
            <a:srgbClr val="9AA0A6"/>
          </p15:clr>
        </p15:guide>
        <p15:guide id="5" orient="horz" pos="1025">
          <p15:clr>
            <a:srgbClr val="9AA0A6"/>
          </p15:clr>
        </p15:guide>
        <p15:guide id="6" orient="horz" pos="2211">
          <p15:clr>
            <a:srgbClr val="9AA0A6"/>
          </p15:clr>
        </p15:guide>
        <p15:guide id="7" pos="340">
          <p15:clr>
            <a:srgbClr val="9AA0A6"/>
          </p15:clr>
        </p15:guide>
        <p15:guide id="8" pos="54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60CEFE-35B1-4710-8CEC-37E780A16904}">
  <a:tblStyle styleId="{9360CEFE-35B1-4710-8CEC-37E780A16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6"/>
    <p:restoredTop sz="94930"/>
  </p:normalViewPr>
  <p:slideViewPr>
    <p:cSldViewPr snapToGrid="0">
      <p:cViewPr varScale="1">
        <p:scale>
          <a:sx n="156" d="100"/>
          <a:sy n="156" d="100"/>
        </p:scale>
        <p:origin x="744" y="176"/>
      </p:cViewPr>
      <p:guideLst>
        <p:guide orient="horz" pos="1620"/>
        <p:guide pos="2828"/>
        <p:guide orient="horz" pos="429"/>
        <p:guide orient="horz" pos="2811"/>
        <p:guide orient="horz" pos="1025"/>
        <p:guide orient="horz" pos="2211"/>
        <p:guide pos="340"/>
        <p:guide pos="54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114126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114126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552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41141265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41141265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Calendário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" name="Google Shape;74;p5"/>
          <p:cNvGraphicFramePr/>
          <p:nvPr/>
        </p:nvGraphicFramePr>
        <p:xfrm>
          <a:off x="927950" y="151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05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0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01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06</a:t>
                      </a: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>
                        <a:solidFill>
                          <a:srgbClr val="E7E7E7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22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24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25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27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28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29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E7E7E7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5" name="Google Shape;7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2" type="title">
  <p:cSld name="TITLE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 l="9164" r="9156"/>
          <a:stretch/>
        </p:blipFill>
        <p:spPr>
          <a:xfrm>
            <a:off x="5146750" y="1184600"/>
            <a:ext cx="399725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com Foto_01" type="secHead">
  <p:cSld name="SECTION_HEADER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 l="29835" r="29835"/>
          <a:stretch/>
        </p:blipFill>
        <p:spPr>
          <a:xfrm>
            <a:off x="5146750" y="1184600"/>
            <a:ext cx="1973632" cy="3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4">
            <a:alphaModFix/>
          </a:blip>
          <a:srcRect l="29827" r="29831"/>
          <a:stretch/>
        </p:blipFill>
        <p:spPr>
          <a:xfrm>
            <a:off x="7170362" y="1184600"/>
            <a:ext cx="1973636" cy="326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>
            <a:spLocks noGrp="1"/>
          </p:cNvSpPr>
          <p:nvPr>
            <p:ph type="title"/>
          </p:nvPr>
        </p:nvSpPr>
        <p:spPr>
          <a:xfrm>
            <a:off x="871125" y="45335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resentação de Equipe" type="twoColTx">
  <p:cSld name="TITLE_AND_TWO_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14561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30075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455900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6110450" y="2192850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84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9876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9133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42789" y="2425187"/>
            <a:ext cx="688225" cy="6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8817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1"/>
          </p:nvPr>
        </p:nvSpPr>
        <p:spPr>
          <a:xfrm>
            <a:off x="145612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2"/>
          </p:nvPr>
        </p:nvSpPr>
        <p:spPr>
          <a:xfrm>
            <a:off x="300755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3"/>
          </p:nvPr>
        </p:nvSpPr>
        <p:spPr>
          <a:xfrm>
            <a:off x="4558975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4"/>
          </p:nvPr>
        </p:nvSpPr>
        <p:spPr>
          <a:xfrm>
            <a:off x="6110400" y="3473000"/>
            <a:ext cx="11529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000"/>
              <a:buFont typeface="Verdana"/>
              <a:buNone/>
              <a:defRPr sz="10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2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908925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em branco">
  <p:cSld name="ONE_COLUM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Texto_01">
  <p:cSld name="MAIN_POI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927950" y="483425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de Seção">
  <p:cSld name="SECTION_TITLE_AND_DESCRIPTION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3" name="Google Shape;213;p20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4" name="Google Shape;214;p20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5" name="Google Shape;215;p20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810975" y="2768800"/>
            <a:ext cx="4215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"/>
          </p:nvPr>
        </p:nvSpPr>
        <p:spPr>
          <a:xfrm>
            <a:off x="865875" y="3853600"/>
            <a:ext cx="42153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1">
  <p:cSld name="CAPTION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86" y="1269426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7E7E7"/>
              </a:buClr>
              <a:buSzPts val="2800"/>
              <a:buFont typeface="Verdana"/>
              <a:buNone/>
              <a:defRPr sz="2800">
                <a:solidFill>
                  <a:srgbClr val="E7E7E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2">
  <p:cSld name="CUSTOM_10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86" y="152300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2800"/>
              <a:buFont typeface="Verdana"/>
              <a:buNone/>
              <a:defRPr sz="2800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Índice">
  <p:cSld name="BIG_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31" name="Google Shape;231;p23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1466225" y="542350"/>
            <a:ext cx="4024800" cy="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2"/>
          </p:nvPr>
        </p:nvSpPr>
        <p:spPr>
          <a:xfrm>
            <a:off x="16937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1"/>
          </p:nvPr>
        </p:nvSpPr>
        <p:spPr>
          <a:xfrm>
            <a:off x="15700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 idx="3"/>
          </p:nvPr>
        </p:nvSpPr>
        <p:spPr>
          <a:xfrm>
            <a:off x="4976400" y="1693675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body" idx="4"/>
          </p:nvPr>
        </p:nvSpPr>
        <p:spPr>
          <a:xfrm>
            <a:off x="4852700" y="2463075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title" idx="5"/>
          </p:nvPr>
        </p:nvSpPr>
        <p:spPr>
          <a:xfrm>
            <a:off x="16937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body" idx="6"/>
          </p:nvPr>
        </p:nvSpPr>
        <p:spPr>
          <a:xfrm>
            <a:off x="15700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 idx="7"/>
          </p:nvPr>
        </p:nvSpPr>
        <p:spPr>
          <a:xfrm>
            <a:off x="4976400" y="3395700"/>
            <a:ext cx="20649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erdana"/>
              <a:buNone/>
              <a:defRPr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body" idx="8"/>
          </p:nvPr>
        </p:nvSpPr>
        <p:spPr>
          <a:xfrm>
            <a:off x="4852700" y="4165100"/>
            <a:ext cx="1950600" cy="13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●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○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Verdana"/>
              <a:buChar char="■"/>
              <a:defRPr sz="11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1">
  <p:cSld name="CUSTOM_4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6"/>
          <p:cNvGrpSpPr/>
          <p:nvPr/>
        </p:nvGrpSpPr>
        <p:grpSpPr>
          <a:xfrm>
            <a:off x="3881116" y="1170128"/>
            <a:ext cx="3974381" cy="3363726"/>
            <a:chOff x="3553042" y="1657806"/>
            <a:chExt cx="3461100" cy="2671532"/>
          </a:xfrm>
        </p:grpSpPr>
        <p:sp>
          <p:nvSpPr>
            <p:cNvPr id="79" name="Google Shape;79;p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Google Shape;87;p6" descr="QuickTip.jpg"/>
          <p:cNvPicPr preferRelativeResize="0"/>
          <p:nvPr/>
        </p:nvPicPr>
        <p:blipFill rotWithShape="1">
          <a:blip r:embed="rId2">
            <a:alphaModFix/>
          </a:blip>
          <a:srcRect t="7264" b="7264"/>
          <a:stretch/>
        </p:blipFill>
        <p:spPr>
          <a:xfrm>
            <a:off x="3941958" y="1241992"/>
            <a:ext cx="3852600" cy="2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 flipH="1">
            <a:off x="3941943" y="1243313"/>
            <a:ext cx="3852600" cy="2403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6"/>
          <p:cNvGrpSpPr/>
          <p:nvPr/>
        </p:nvGrpSpPr>
        <p:grpSpPr>
          <a:xfrm>
            <a:off x="7271507" y="2539228"/>
            <a:ext cx="1288393" cy="2100179"/>
            <a:chOff x="6505573" y="2745170"/>
            <a:chExt cx="1122000" cy="1668000"/>
          </a:xfrm>
        </p:grpSpPr>
        <p:sp>
          <p:nvSpPr>
            <p:cNvPr id="90" name="Google Shape;90;p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6"/>
          <p:cNvSpPr/>
          <p:nvPr/>
        </p:nvSpPr>
        <p:spPr>
          <a:xfrm flipH="1">
            <a:off x="7271046" y="2632557"/>
            <a:ext cx="1288200" cy="1838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6"/>
          <p:cNvGrpSpPr/>
          <p:nvPr/>
        </p:nvGrpSpPr>
        <p:grpSpPr>
          <a:xfrm>
            <a:off x="6822883" y="3333119"/>
            <a:ext cx="654875" cy="1429375"/>
            <a:chOff x="9543736" y="4486132"/>
            <a:chExt cx="570300" cy="1135235"/>
          </a:xfrm>
        </p:grpSpPr>
        <p:sp>
          <p:nvSpPr>
            <p:cNvPr id="96" name="Google Shape;96;p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6"/>
          <p:cNvSpPr/>
          <p:nvPr/>
        </p:nvSpPr>
        <p:spPr>
          <a:xfrm flipH="1">
            <a:off x="6822447" y="3361687"/>
            <a:ext cx="654600" cy="11964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>
            <a:off x="6093781" y="620660"/>
            <a:ext cx="1963401" cy="1156143"/>
            <a:chOff x="6884050" y="1716000"/>
            <a:chExt cx="2259900" cy="1103400"/>
          </a:xfrm>
        </p:grpSpPr>
        <p:sp>
          <p:nvSpPr>
            <p:cNvPr id="102" name="Google Shape;102;p6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36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 txBox="1"/>
            <p:nvPr/>
          </p:nvSpPr>
          <p:spPr>
            <a:xfrm>
              <a:off x="7354775" y="1840350"/>
              <a:ext cx="16200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DICA RÁPIDA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rgbClr val="D9F0FF"/>
                  </a:solidFill>
                  <a:latin typeface="Verdana"/>
                  <a:ea typeface="Verdana"/>
                  <a:cs typeface="Verdana"/>
                  <a:sym typeface="Verdana"/>
                </a:rPr>
                <a:t>Clique com o botão direito em uma foto e use "Substituir imagem" para inserir seu arquivo.</a:t>
              </a:r>
              <a:br>
                <a:rPr lang="pt-BR" sz="700">
                  <a:solidFill>
                    <a:srgbClr val="D9F0FF"/>
                  </a:solidFill>
                </a:rPr>
              </a:b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104" name="Google Shape;10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2521500" cy="27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976" y="1137267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716275" y="3033338"/>
            <a:ext cx="5043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716275" y="4003350"/>
            <a:ext cx="4338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2"/>
          </p:nvPr>
        </p:nvSpPr>
        <p:spPr>
          <a:xfrm>
            <a:off x="716275" y="4425325"/>
            <a:ext cx="31020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erdana"/>
              <a:buNone/>
              <a:defRPr sz="1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presentação de Mockup_02">
  <p:cSld name="CUSTOM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FA3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2733460" y="1326810"/>
            <a:ext cx="3461100" cy="2671532"/>
            <a:chOff x="3553042" y="1657806"/>
            <a:chExt cx="3461100" cy="2671532"/>
          </a:xfrm>
        </p:grpSpPr>
        <p:sp>
          <p:nvSpPr>
            <p:cNvPr id="112" name="Google Shape;112;p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flipH="1">
            <a:off x="2786586" y="13850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885150" y="538925"/>
            <a:ext cx="2897100" cy="2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erdana"/>
              <a:buNone/>
              <a:defRPr sz="24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6384625" y="827825"/>
            <a:ext cx="2270100" cy="3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●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○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1100"/>
              <a:buFont typeface="Verdana"/>
              <a:buChar char="■"/>
              <a:defRPr sz="11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Objetivos Gerais_OKR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8"/>
          <p:cNvCxnSpPr/>
          <p:nvPr/>
        </p:nvCxnSpPr>
        <p:spPr>
          <a:xfrm rot="10800000">
            <a:off x="2642038" y="2888808"/>
            <a:ext cx="633600" cy="0"/>
          </a:xfrm>
          <a:prstGeom prst="straightConnector1">
            <a:avLst/>
          </a:prstGeom>
          <a:noFill/>
          <a:ln w="9525" cap="flat" cmpd="sng">
            <a:solidFill>
              <a:srgbClr val="0FA36B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7" name="Google Shape;127;p8"/>
          <p:cNvCxnSpPr/>
          <p:nvPr/>
        </p:nvCxnSpPr>
        <p:spPr>
          <a:xfrm>
            <a:off x="5209838" y="19460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41197F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28" name="Google Shape;128;p8"/>
          <p:cNvCxnSpPr/>
          <p:nvPr/>
        </p:nvCxnSpPr>
        <p:spPr>
          <a:xfrm>
            <a:off x="5209838" y="3889158"/>
            <a:ext cx="1286700" cy="0"/>
          </a:xfrm>
          <a:prstGeom prst="straightConnector1">
            <a:avLst/>
          </a:prstGeom>
          <a:noFill/>
          <a:ln w="9525" cap="flat" cmpd="sng">
            <a:solidFill>
              <a:srgbClr val="006DFB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29" name="Google Shape;129;p8"/>
          <p:cNvGrpSpPr/>
          <p:nvPr/>
        </p:nvGrpSpPr>
        <p:grpSpPr>
          <a:xfrm>
            <a:off x="2662213" y="969321"/>
            <a:ext cx="3814835" cy="3790597"/>
            <a:chOff x="2662213" y="676344"/>
            <a:chExt cx="3814835" cy="3790597"/>
          </a:xfrm>
        </p:grpSpPr>
        <p:sp>
          <p:nvSpPr>
            <p:cNvPr id="130" name="Google Shape;130;p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411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006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0FA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34" name="Google Shape;134;p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FA36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FA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37" name="Google Shape;137;p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41197F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4119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40" name="Google Shape;140;p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06DFB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06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927950" y="472300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title" idx="2"/>
          </p:nvPr>
        </p:nvSpPr>
        <p:spPr>
          <a:xfrm>
            <a:off x="1113275" y="248346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A36B"/>
              </a:buClr>
              <a:buSzPts val="900"/>
              <a:buFont typeface="Verdana"/>
              <a:buNone/>
              <a:defRPr sz="900" b="1">
                <a:solidFill>
                  <a:srgbClr val="0FA36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1189375" y="308291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title" idx="3"/>
          </p:nvPr>
        </p:nvSpPr>
        <p:spPr>
          <a:xfrm>
            <a:off x="6727175" y="163662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A2396"/>
              </a:buClr>
              <a:buSzPts val="900"/>
              <a:buFont typeface="Verdana"/>
              <a:buNone/>
              <a:defRPr sz="900" b="1">
                <a:solidFill>
                  <a:srgbClr val="4A23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body" idx="4"/>
          </p:nvPr>
        </p:nvSpPr>
        <p:spPr>
          <a:xfrm>
            <a:off x="6803275" y="223607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 idx="5"/>
          </p:nvPr>
        </p:nvSpPr>
        <p:spPr>
          <a:xfrm>
            <a:off x="6746350" y="3587075"/>
            <a:ext cx="148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6DFB"/>
              </a:buClr>
              <a:buSzPts val="900"/>
              <a:buFont typeface="Verdana"/>
              <a:buNone/>
              <a:defRPr sz="900" b="1">
                <a:solidFill>
                  <a:srgbClr val="006DF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"/>
          <p:cNvSpPr txBox="1">
            <a:spLocks noGrp="1"/>
          </p:cNvSpPr>
          <p:nvPr>
            <p:ph type="body" idx="6"/>
          </p:nvPr>
        </p:nvSpPr>
        <p:spPr>
          <a:xfrm>
            <a:off x="6822450" y="4186525"/>
            <a:ext cx="13131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●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○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rgbClr val="444955"/>
              </a:buClr>
              <a:buSzPts val="900"/>
              <a:buFont typeface="Verdana"/>
              <a:buChar char="■"/>
              <a:defRPr sz="900">
                <a:solidFill>
                  <a:srgbClr val="44495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 Agenda" type="tx">
  <p:cSld name="TITLE_AND_BOD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ase Motivacional_03">
  <p:cSld name="CUSTOM_1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155" name="Google Shape;1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86" y="142895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732650" y="2055275"/>
            <a:ext cx="3577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C18C"/>
              </a:buClr>
              <a:buSzPts val="2800"/>
              <a:buFont typeface="Verdana"/>
              <a:buNone/>
              <a:defRPr sz="2800">
                <a:solidFill>
                  <a:srgbClr val="2FC18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talhamento do OKR">
  <p:cSld name="CUSTOM_9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11"/>
          <p:cNvGraphicFramePr/>
          <p:nvPr/>
        </p:nvGraphicFramePr>
        <p:xfrm>
          <a:off x="194038" y="1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390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11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Detalhamento do OKR 01</a:t>
                      </a:r>
                      <a:endParaRPr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15% </a:t>
                      </a:r>
                      <a:endParaRPr b="1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958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Contexto</a:t>
                      </a:r>
                      <a:endParaRPr sz="1200" b="1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25"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 o que é esse KR com clareza, didatismo e de forma breve.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 que não é esse OKR?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deixe que as pessoas se confundam!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 quê alocar tempo, recursos e esforços aqui?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Lembre de ser breve e explicar com didatismo!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1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Como iremos mensurar?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 outras palavras,  iremos definir o sucesso com base no quê?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Explique aqui!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Riscos e preocupações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Sempre bom prevenir e alinhar expectativas. 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Não esconda suas preocupações, transparência é essencial para deixar o time todo na mesma página!  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0" name="Google Shape;160;p11"/>
          <p:cNvGraphicFramePr/>
          <p:nvPr/>
        </p:nvGraphicFramePr>
        <p:xfrm>
          <a:off x="194050" y="34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193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625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quê precisamos fazer nos próximos 30 dias?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None/>
                      </a:pPr>
                      <a:endParaRPr sz="1000" b="1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Entregas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Entrega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Área: Recursos ou ajuda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01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100799" lvl="0" indent="-88499" algn="l" rtl="0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rgbClr val="595959"/>
                        </a:buClr>
                        <a:buSzPts val="600"/>
                        <a:buFont typeface="Verdana"/>
                        <a:buChar char="●"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Contribuição 02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a KPIs">
  <p:cSld name="CUSTOM_8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12"/>
          <p:cNvGraphicFramePr/>
          <p:nvPr/>
        </p:nvGraphicFramePr>
        <p:xfrm>
          <a:off x="209019" y="210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24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KPI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 / racional do indicador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 4Q-20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Acomp.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de HPs com rotina de relacionamento acontecendo, de acordo com os tipos de parceria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Empresas Parceiras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relacionamento (todos as empresas parceiras)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Relacionamento Empresas Parceiras e Estudantes Trybe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Qte. de Interações (de acordo com critérios Trybe) entre HPs e Estudantes Trybe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HPs (candidatos)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candidatos entrevistados (Para HP Premium e empresas que entrevistaram estudantes)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(Momentos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CSAT Momentos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CSAT (Dias de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Mediana NPS dias de Carreira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036B52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NPS (Conteúdos Carreira)</a:t>
                      </a:r>
                      <a:endParaRPr sz="1000" b="1">
                        <a:solidFill>
                          <a:srgbClr val="036B52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Pesquisa de NPS sobre os conteúdos de preparação para processos seletivos (através de forms acompanhamento mensal)</a:t>
                      </a:r>
                      <a:endParaRPr sz="10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80</a:t>
                      </a:r>
                      <a:endParaRPr sz="1000" b="1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7E7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ágina Descrição dos Objetivos">
  <p:cSld name="CUSTOM_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" name="Google Shape;165;p13"/>
          <p:cNvGraphicFramePr/>
          <p:nvPr/>
        </p:nvGraphicFramePr>
        <p:xfrm>
          <a:off x="952500" y="119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{9360CEFE-35B1-4710-8CEC-37E780A16904}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C18C"/>
                        </a:buClr>
                        <a:buSzPts val="900"/>
                        <a:buFont typeface="Verdana"/>
                        <a:buAutoNum type="arabicPeriod"/>
                      </a:pPr>
                      <a:r>
                        <a:rPr lang="pt-BR" sz="900" b="1">
                          <a:solidFill>
                            <a:srgbClr val="2FC18C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REMOVER GARGALOS PARA ESCALA EM 2021</a:t>
                      </a:r>
                      <a:endParaRPr sz="1300">
                        <a:solidFill>
                          <a:srgbClr val="2FC18C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Implementar desdobramentos e acionáveis do estudo de branding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Operar turmas com qualidade de ensino [tamanho, conteúdo e estudantes off-track]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Escalar e formar times student facing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Evoluir oferta de vagas via HPP 2.0 [MVP] e o ambiente de matchmaking de empregos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DFB"/>
                        </a:buClr>
                        <a:buSzPts val="900"/>
                        <a:buFont typeface="Verdana"/>
                        <a:buAutoNum type="arabicPeriod" startAt="2"/>
                      </a:pPr>
                      <a:r>
                        <a:rPr lang="pt-BR" sz="900" b="1">
                          <a:solidFill>
                            <a:srgbClr val="006DFB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ESTRUTURAR PILARES FINANCEIROS DE 2021</a:t>
                      </a:r>
                      <a:endParaRPr sz="1300">
                        <a:solidFill>
                          <a:srgbClr val="006DFB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100% das T1 e T2 e 50% da T3 empregadas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SCD apta a operar 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FDIC captado [R$50M a IPCA +6% a.a., considerando 30-40% de subordinação da Trybe]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 capaz de auferir renda e cobrar as pessoas estudantes via SCD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1197F"/>
                        </a:buClr>
                        <a:buSzPts val="900"/>
                        <a:buFont typeface="Verdana"/>
                        <a:buAutoNum type="arabicPeriod" startAt="3"/>
                      </a:pPr>
                      <a:r>
                        <a:rPr lang="pt-BR" sz="900" b="1">
                          <a:solidFill>
                            <a:srgbClr val="41197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CUIDAR DO NOSSO COLETIVO, REFORÇANDO NOSSA CULTURA</a:t>
                      </a:r>
                      <a:endParaRPr sz="1300">
                        <a:solidFill>
                          <a:srgbClr val="41197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saúde mental das pessoas estudantes e do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Endereçar aspirações de diversidade, inclusão e impacto, tanto para pessoas estudantes, quanto para o time</a:t>
                      </a:r>
                      <a:endParaRPr sz="9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45720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900"/>
                        <a:buFont typeface="Verdana"/>
                        <a:buAutoNum type="alphaUcPeriod"/>
                      </a:pPr>
                      <a:r>
                        <a:rPr lang="pt-BR" sz="900">
                          <a:solidFill>
                            <a:srgbClr val="595959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E-NPS &gt; 90</a:t>
                      </a:r>
                      <a:endParaRPr sz="1300">
                        <a:solidFill>
                          <a:srgbClr val="595959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6" name="Google Shape;166;p13"/>
          <p:cNvSpPr/>
          <p:nvPr/>
        </p:nvSpPr>
        <p:spPr>
          <a:xfrm>
            <a:off x="0" y="1253025"/>
            <a:ext cx="1065900" cy="173400"/>
          </a:xfrm>
          <a:prstGeom prst="rect">
            <a:avLst/>
          </a:prstGeom>
          <a:solidFill>
            <a:srgbClr val="2FC1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0" y="2485050"/>
            <a:ext cx="1065900" cy="1734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0" y="3717075"/>
            <a:ext cx="1065900" cy="173400"/>
          </a:xfrm>
          <a:prstGeom prst="rect">
            <a:avLst/>
          </a:prstGeom>
          <a:solidFill>
            <a:srgbClr val="411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1080350" y="287276"/>
            <a:ext cx="46359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school/betrybe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www.instagram.com/betryb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acebook.com/betrybe/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twitter.com/betrybe" TargetMode="External"/><Relationship Id="rId4" Type="http://schemas.openxmlformats.org/officeDocument/2006/relationships/hyperlink" Target="https://www.betrybe.com" TargetMode="External"/><Relationship Id="rId9" Type="http://schemas.openxmlformats.org/officeDocument/2006/relationships/hyperlink" Target="https://www.youtube.com/channel/UCZeN5eLUwiIyMaQjKR_ydVg?sub_confirmation=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/>
          <p:nvPr/>
        </p:nvSpPr>
        <p:spPr>
          <a:xfrm>
            <a:off x="0" y="0"/>
            <a:ext cx="62382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flipH="1">
            <a:off x="6162000" y="4513500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 flipH="1">
            <a:off x="7663050" y="113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flipH="1">
            <a:off x="6208650" y="1761650"/>
            <a:ext cx="14544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 flipH="1">
            <a:off x="8486993" y="325350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 flipH="1">
            <a:off x="5696450" y="176165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flipH="1">
            <a:off x="7831493" y="325350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27" y="883638"/>
            <a:ext cx="2661724" cy="1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/>
        </p:nvSpPr>
        <p:spPr>
          <a:xfrm>
            <a:off x="281427" y="3215051"/>
            <a:ext cx="6332248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400" b="1" i="1" dirty="0">
                <a:solidFill>
                  <a:schemeClr val="bg1"/>
                </a:solidFill>
              </a:rPr>
              <a:t>Complexidade </a:t>
            </a:r>
          </a:p>
          <a:p>
            <a:r>
              <a:rPr lang="pt-BR" sz="2400" b="1" i="1" dirty="0">
                <a:solidFill>
                  <a:schemeClr val="bg1"/>
                </a:solidFill>
              </a:rPr>
              <a:t>de Algoritmos</a:t>
            </a:r>
            <a:endParaRPr lang="pt-BR" sz="4400" b="1" i="1" dirty="0">
              <a:solidFill>
                <a:schemeClr val="bg1"/>
              </a:solidFill>
            </a:endParaRPr>
          </a:p>
          <a:p>
            <a:endParaRPr lang="pt-BR" sz="2800" b="1" dirty="0">
              <a:solidFill>
                <a:schemeClr val="bg1"/>
              </a:solidFill>
            </a:endParaRPr>
          </a:p>
          <a:p>
            <a:r>
              <a:rPr lang="pt-BR" sz="1800" b="1" i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Esp.: Cristiano Benites</a:t>
            </a:r>
            <a:endParaRPr lang="pt-BR" sz="1200" b="1" i="1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273" name="Google Shape;273;p25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Story Proximo Sticker By Escola Zion">
            <a:extLst>
              <a:ext uri="{FF2B5EF4-FFF2-40B4-BE49-F238E27FC236}">
                <a16:creationId xmlns:a16="http://schemas.microsoft.com/office/drawing/2014/main" id="{4A8084C4-0894-9745-A7A2-1BC3A0CDD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175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7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CA22AB-CA64-A64B-B8FB-12E8174E0533}"/>
              </a:ext>
            </a:extLst>
          </p:cNvPr>
          <p:cNvSpPr txBox="1"/>
          <p:nvPr/>
        </p:nvSpPr>
        <p:spPr>
          <a:xfrm>
            <a:off x="827809" y="583748"/>
            <a:ext cx="78520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600" b="1" i="0" dirty="0">
                <a:solidFill>
                  <a:srgbClr val="24292F"/>
                </a:solidFill>
                <a:effectLst/>
                <a:latin typeface="-apple-system"/>
              </a:rPr>
              <a:t>3. Problema - Substituição de números</a:t>
            </a:r>
          </a:p>
          <a:p>
            <a:pPr algn="l"/>
            <a:endParaRPr lang="pt-BR" sz="16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pt-BR" sz="16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Dado um </a:t>
            </a:r>
            <a:r>
              <a:rPr lang="pt-BR" sz="1600" b="0" i="0" dirty="0" err="1">
                <a:solidFill>
                  <a:srgbClr val="24292F"/>
                </a:solidFill>
                <a:effectLst/>
                <a:latin typeface="-apple-system"/>
              </a:rPr>
              <a:t>array</a:t>
            </a:r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 de números de tamanho </a:t>
            </a:r>
            <a:r>
              <a:rPr lang="pt-BR" sz="1600" b="0" i="0" dirty="0" err="1">
                <a:solidFill>
                  <a:srgbClr val="24292F"/>
                </a:solidFill>
                <a:effectLst/>
                <a:latin typeface="-apple-system"/>
              </a:rPr>
              <a:t>n</a:t>
            </a:r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, para cada um de seus números, substitua-o pelo maior número possível à sua direita no </a:t>
            </a:r>
            <a:r>
              <a:rPr lang="pt-BR" sz="1600" b="0" i="0" dirty="0" err="1">
                <a:solidFill>
                  <a:srgbClr val="24292F"/>
                </a:solidFill>
                <a:effectLst/>
                <a:latin typeface="-apple-system"/>
              </a:rPr>
              <a:t>array</a:t>
            </a:r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</a:p>
          <a:p>
            <a:pPr algn="l"/>
            <a:endParaRPr lang="pt-BR" sz="1600" dirty="0">
              <a:solidFill>
                <a:srgbClr val="24292F"/>
              </a:solidFill>
              <a:latin typeface="-apple-system"/>
            </a:endParaRPr>
          </a:p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Por exemplo:</a:t>
            </a:r>
          </a:p>
          <a:p>
            <a:pPr algn="l"/>
            <a:endParaRPr lang="pt-BR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Entrada: [0, 1, 2, 3, 2, 5, 1, 2, 3] </a:t>
            </a:r>
          </a:p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Saída: [5, 5, 5, 5, 5, 5, 3, 3, 3]</a:t>
            </a:r>
          </a:p>
        </p:txBody>
      </p:sp>
      <p:pic>
        <p:nvPicPr>
          <p:cNvPr id="1026" name="Picture 2" descr="Bubble Sort in Python">
            <a:extLst>
              <a:ext uri="{FF2B5EF4-FFF2-40B4-BE49-F238E27FC236}">
                <a16:creationId xmlns:a16="http://schemas.microsoft.com/office/drawing/2014/main" id="{1FB166F2-3646-B44C-A158-7E17B2E2C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081" y="3560165"/>
            <a:ext cx="4961919" cy="158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88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54AAED-DBC1-E843-8133-B0D5FCFA358A}"/>
              </a:ext>
            </a:extLst>
          </p:cNvPr>
          <p:cNvSpPr txBox="1"/>
          <p:nvPr/>
        </p:nvSpPr>
        <p:spPr>
          <a:xfrm>
            <a:off x="1017431" y="1139833"/>
            <a:ext cx="67758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F"/>
                </a:solidFill>
                <a:effectLst/>
                <a:latin typeface="-apple-system"/>
              </a:rPr>
              <a:t>O que devo fazer se não houver números à direita do número atual? </a:t>
            </a:r>
          </a:p>
          <a:p>
            <a:pPr algn="l"/>
            <a:r>
              <a:rPr lang="pt-BR" sz="1800" b="1" i="0" dirty="0">
                <a:solidFill>
                  <a:srgbClr val="24292F"/>
                </a:solidFill>
                <a:effectLst/>
                <a:latin typeface="-apple-system"/>
              </a:rPr>
              <a:t>Resposta</a:t>
            </a:r>
            <a:r>
              <a:rPr lang="pt-BR" sz="1800" b="0" i="0" dirty="0">
                <a:solidFill>
                  <a:srgbClr val="24292F"/>
                </a:solidFill>
                <a:effectLst/>
                <a:latin typeface="-apple-system"/>
              </a:rPr>
              <a:t>: o loop se encerrou;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24292F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24292F"/>
                </a:solidFill>
                <a:effectLst/>
                <a:latin typeface="-apple-system"/>
              </a:rPr>
              <a:t>E se o número atual for maior que todos os números à sua direita? </a:t>
            </a:r>
          </a:p>
          <a:p>
            <a:pPr algn="l"/>
            <a:r>
              <a:rPr lang="pt-BR" sz="1800" b="1" i="0" dirty="0">
                <a:solidFill>
                  <a:srgbClr val="24292F"/>
                </a:solidFill>
                <a:effectLst/>
                <a:latin typeface="-apple-system"/>
              </a:rPr>
              <a:t>Resposta</a:t>
            </a:r>
            <a:r>
              <a:rPr lang="pt-BR" sz="1800" b="0" i="0" dirty="0">
                <a:solidFill>
                  <a:srgbClr val="24292F"/>
                </a:solidFill>
                <a:effectLst/>
                <a:latin typeface="-apple-system"/>
              </a:rPr>
              <a:t>: Ele não muda.</a:t>
            </a:r>
          </a:p>
          <a:p>
            <a:br>
              <a:rPr lang="pt-BR" sz="1800" dirty="0"/>
            </a:br>
            <a:endParaRPr lang="pt-BR" sz="1800" dirty="0"/>
          </a:p>
        </p:txBody>
      </p:sp>
      <p:pic>
        <p:nvPicPr>
          <p:cNvPr id="1026" name="Picture 2" descr="Verdade ou Mentira? Falta de apuração! – Futuro do Jornalismo">
            <a:extLst>
              <a:ext uri="{FF2B5EF4-FFF2-40B4-BE49-F238E27FC236}">
                <a16:creationId xmlns:a16="http://schemas.microsoft.com/office/drawing/2014/main" id="{B7723252-9F5B-4840-927A-85026451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43" y="2763313"/>
            <a:ext cx="2141113" cy="26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12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693" name="Google Shape;6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112" y="1651612"/>
            <a:ext cx="1789225" cy="10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2">
            <a:hlinkClick r:id="rId4"/>
          </p:cNvPr>
          <p:cNvSpPr txBox="1"/>
          <p:nvPr/>
        </p:nvSpPr>
        <p:spPr>
          <a:xfrm>
            <a:off x="3901750" y="3096750"/>
            <a:ext cx="13494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betrybe.com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5" name="Google Shape;6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8088" y="3563125"/>
            <a:ext cx="16478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2">
            <a:hlinkClick r:id="rId6"/>
          </p:cNvPr>
          <p:cNvSpPr/>
          <p:nvPr/>
        </p:nvSpPr>
        <p:spPr>
          <a:xfrm>
            <a:off x="3776300" y="3561250"/>
            <a:ext cx="258000" cy="292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2">
            <a:hlinkClick r:id="rId7"/>
          </p:cNvPr>
          <p:cNvSpPr/>
          <p:nvPr/>
        </p:nvSpPr>
        <p:spPr>
          <a:xfrm>
            <a:off x="4103175" y="3561250"/>
            <a:ext cx="2754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2">
            <a:hlinkClick r:id="rId8"/>
          </p:cNvPr>
          <p:cNvSpPr/>
          <p:nvPr/>
        </p:nvSpPr>
        <p:spPr>
          <a:xfrm>
            <a:off x="4447450" y="3572350"/>
            <a:ext cx="2580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2">
            <a:hlinkClick r:id="rId9"/>
          </p:cNvPr>
          <p:cNvSpPr/>
          <p:nvPr/>
        </p:nvSpPr>
        <p:spPr>
          <a:xfrm>
            <a:off x="4782750" y="3578450"/>
            <a:ext cx="258000" cy="266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2">
            <a:hlinkClick r:id="rId10"/>
          </p:cNvPr>
          <p:cNvSpPr/>
          <p:nvPr/>
        </p:nvSpPr>
        <p:spPr>
          <a:xfrm>
            <a:off x="5101025" y="3561250"/>
            <a:ext cx="2949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2"/>
          <p:cNvSpPr txBox="1">
            <a:spLocks noGrp="1"/>
          </p:cNvSpPr>
          <p:nvPr>
            <p:ph type="title"/>
          </p:nvPr>
        </p:nvSpPr>
        <p:spPr>
          <a:xfrm>
            <a:off x="861600" y="452650"/>
            <a:ext cx="46359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2"/>
          <p:cNvSpPr txBox="1">
            <a:spLocks noGrp="1"/>
          </p:cNvSpPr>
          <p:nvPr>
            <p:ph type="body" idx="1"/>
          </p:nvPr>
        </p:nvSpPr>
        <p:spPr>
          <a:xfrm>
            <a:off x="1065700" y="1617575"/>
            <a:ext cx="3212100" cy="27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CAE4F1-9B0A-CD44-946B-4C48C2A7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300997"/>
            <a:ext cx="7788274" cy="484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83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55C56-4388-0547-9E74-54E3850B5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3" r="13903"/>
          <a:stretch/>
        </p:blipFill>
        <p:spPr bwMode="auto">
          <a:xfrm>
            <a:off x="4325231" y="948681"/>
            <a:ext cx="4815883" cy="375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CD4F82-BBAD-2846-B7D1-D5E1A39F9B27}"/>
              </a:ext>
            </a:extLst>
          </p:cNvPr>
          <p:cNvSpPr txBox="1"/>
          <p:nvPr/>
        </p:nvSpPr>
        <p:spPr>
          <a:xfrm>
            <a:off x="610851" y="2278744"/>
            <a:ext cx="45801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-apple-system"/>
              </a:rPr>
              <a:t>Constantes: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 O(1);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-apple-system"/>
              </a:rPr>
              <a:t>Logarítmicas: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 O(log </a:t>
            </a:r>
            <a:r>
              <a:rPr lang="pt-BR" b="0" i="0" dirty="0" err="1">
                <a:solidFill>
                  <a:srgbClr val="24292F"/>
                </a:solidFill>
                <a:effectLst/>
                <a:latin typeface="-apple-system"/>
              </a:rPr>
              <a:t>n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-apple-system"/>
              </a:rPr>
              <a:t>Lineares: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 O(</a:t>
            </a:r>
            <a:r>
              <a:rPr lang="pt-BR" b="0" i="0" dirty="0" err="1">
                <a:solidFill>
                  <a:srgbClr val="24292F"/>
                </a:solidFill>
                <a:effectLst/>
                <a:latin typeface="-apple-system"/>
              </a:rPr>
              <a:t>n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-apple-system"/>
              </a:rPr>
              <a:t>Quadráticos e cúbicas: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 O(</a:t>
            </a:r>
            <a:r>
              <a:rPr lang="pt-BR" b="0" i="0" dirty="0" err="1">
                <a:solidFill>
                  <a:srgbClr val="24292F"/>
                </a:solidFill>
                <a:effectLst/>
                <a:latin typeface="-apple-system"/>
              </a:rPr>
              <a:t>n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²) e O(</a:t>
            </a:r>
            <a:r>
              <a:rPr lang="pt-BR" b="0" i="0" dirty="0" err="1">
                <a:solidFill>
                  <a:srgbClr val="24292F"/>
                </a:solidFill>
                <a:effectLst/>
                <a:latin typeface="-apple-system"/>
              </a:rPr>
              <a:t>n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³);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24292F"/>
                </a:solidFill>
                <a:effectLst/>
                <a:latin typeface="-apple-system"/>
              </a:rPr>
              <a:t>Exponenciais e fatoriais: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 O(2ⁿ) e O(</a:t>
            </a:r>
            <a:r>
              <a:rPr lang="pt-BR" b="0" i="0" dirty="0" err="1">
                <a:solidFill>
                  <a:srgbClr val="24292F"/>
                </a:solidFill>
                <a:effectLst/>
                <a:latin typeface="-apple-system"/>
              </a:rPr>
              <a:t>n</a:t>
            </a:r>
            <a:r>
              <a:rPr lang="pt-BR" b="0" i="0" dirty="0">
                <a:solidFill>
                  <a:srgbClr val="24292F"/>
                </a:solidFill>
                <a:effectLst/>
                <a:latin typeface="-apple-system"/>
              </a:rPr>
              <a:t>!);</a:t>
            </a:r>
          </a:p>
        </p:txBody>
      </p:sp>
    </p:spTree>
    <p:extLst>
      <p:ext uri="{BB962C8B-B14F-4D97-AF65-F5344CB8AC3E}">
        <p14:creationId xmlns:p14="http://schemas.microsoft.com/office/powerpoint/2010/main" val="384470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haves e Kiko fazendo bolo!!! on Make a GIF">
            <a:extLst>
              <a:ext uri="{FF2B5EF4-FFF2-40B4-BE49-F238E27FC236}">
                <a16:creationId xmlns:a16="http://schemas.microsoft.com/office/drawing/2014/main" id="{832F0BD4-924A-F443-917C-41B29C9CB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018" y="1604789"/>
            <a:ext cx="3360686" cy="226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B2B42F6-F1C7-D541-8929-17CA3FF90879}"/>
              </a:ext>
            </a:extLst>
          </p:cNvPr>
          <p:cNvSpPr txBox="1"/>
          <p:nvPr/>
        </p:nvSpPr>
        <p:spPr>
          <a:xfrm>
            <a:off x="710293" y="2477410"/>
            <a:ext cx="4906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C5326"/>
                </a:solidFill>
              </a:rPr>
              <a:t>O que precisamos...</a:t>
            </a:r>
          </a:p>
        </p:txBody>
      </p:sp>
    </p:spTree>
    <p:extLst>
      <p:ext uri="{BB962C8B-B14F-4D97-AF65-F5344CB8AC3E}">
        <p14:creationId xmlns:p14="http://schemas.microsoft.com/office/powerpoint/2010/main" val="20847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DA18CA-F100-6748-9020-5DE5B68057E1}"/>
              </a:ext>
            </a:extLst>
          </p:cNvPr>
          <p:cNvSpPr txBox="1"/>
          <p:nvPr/>
        </p:nvSpPr>
        <p:spPr>
          <a:xfrm>
            <a:off x="667512" y="671866"/>
            <a:ext cx="79918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1" dirty="0">
                <a:solidFill>
                  <a:srgbClr val="24292F"/>
                </a:solidFill>
                <a:latin typeface="-apple-system"/>
              </a:rPr>
              <a:t>1</a:t>
            </a:r>
            <a:r>
              <a:rPr lang="pt-BR" sz="2000" b="1" i="0" dirty="0">
                <a:solidFill>
                  <a:srgbClr val="24292F"/>
                </a:solidFill>
                <a:effectLst/>
                <a:latin typeface="-apple-system"/>
              </a:rPr>
              <a:t>. Problema - Elemento aparece mais que 25% em um </a:t>
            </a:r>
            <a:r>
              <a:rPr lang="pt-BR" sz="2000" b="1" i="0" dirty="0" err="1">
                <a:solidFill>
                  <a:srgbClr val="24292F"/>
                </a:solidFill>
                <a:effectLst/>
                <a:latin typeface="-apple-system"/>
              </a:rPr>
              <a:t>array</a:t>
            </a:r>
            <a:r>
              <a:rPr lang="pt-BR" sz="2000" b="1" i="0" dirty="0">
                <a:solidFill>
                  <a:srgbClr val="24292F"/>
                </a:solidFill>
                <a:effectLst/>
                <a:latin typeface="-apple-system"/>
              </a:rPr>
              <a:t> ordenado.</a:t>
            </a:r>
          </a:p>
          <a:p>
            <a:pPr algn="l"/>
            <a:endParaRPr lang="pt-BR" sz="20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endParaRPr lang="pt-BR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pt-BR" sz="2000" b="0" i="1" dirty="0">
                <a:solidFill>
                  <a:srgbClr val="24292F"/>
                </a:solidFill>
                <a:effectLst/>
                <a:latin typeface="-apple-system"/>
              </a:rPr>
              <a:t>Dado uma coleção de números inteiros </a:t>
            </a:r>
            <a:r>
              <a:rPr lang="pt-BR" sz="2000" b="1" i="1" dirty="0">
                <a:solidFill>
                  <a:srgbClr val="24292F"/>
                </a:solidFill>
                <a:effectLst/>
                <a:latin typeface="-apple-system"/>
              </a:rPr>
              <a:t>ordenados</a:t>
            </a:r>
            <a:r>
              <a:rPr lang="pt-BR" sz="2000" b="0" i="1" dirty="0">
                <a:solidFill>
                  <a:srgbClr val="24292F"/>
                </a:solidFill>
                <a:effectLst/>
                <a:latin typeface="-apple-system"/>
              </a:rPr>
              <a:t> em ordem crescente, tem exatamente um inteiro que ocorre mais do que 25% das vezes. Analise a ordem de complexidade de tempo e espaço</a:t>
            </a: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1026" name="Picture 2" descr="Problema GIFs | Tenor">
            <a:extLst>
              <a:ext uri="{FF2B5EF4-FFF2-40B4-BE49-F238E27FC236}">
                <a16:creationId xmlns:a16="http://schemas.microsoft.com/office/drawing/2014/main" id="{DAAC4E5D-4432-354F-AAD5-FC8DE9E40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918635"/>
            <a:ext cx="27940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71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FDE5A7C-030F-E44E-BF21-71ECC3E2C8DE}"/>
              </a:ext>
            </a:extLst>
          </p:cNvPr>
          <p:cNvSpPr txBox="1"/>
          <p:nvPr/>
        </p:nvSpPr>
        <p:spPr>
          <a:xfrm>
            <a:off x="713232" y="1487542"/>
            <a:ext cx="84307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Como calcular os 25%? </a:t>
            </a:r>
          </a:p>
          <a:p>
            <a:pPr algn="l"/>
            <a:endParaRPr lang="pt-BR" sz="2000" dirty="0">
              <a:solidFill>
                <a:srgbClr val="24292F"/>
              </a:solidFill>
              <a:latin typeface="-apple-system"/>
            </a:endParaRPr>
          </a:p>
          <a:p>
            <a:pPr algn="l"/>
            <a:r>
              <a:rPr lang="pt-BR" sz="2000" b="1" i="0" dirty="0">
                <a:solidFill>
                  <a:srgbClr val="24292F"/>
                </a:solidFill>
                <a:effectLst/>
                <a:latin typeface="-apple-system"/>
              </a:rPr>
              <a:t>Resposta</a:t>
            </a: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: Pegamos o tamanho total do </a:t>
            </a:r>
            <a:r>
              <a:rPr lang="pt-BR" sz="2000" b="0" i="0" dirty="0" err="1">
                <a:solidFill>
                  <a:srgbClr val="24292F"/>
                </a:solidFill>
                <a:effectLst/>
                <a:latin typeface="-apple-system"/>
              </a:rPr>
              <a:t>array</a:t>
            </a: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 e dividimos por 4</a:t>
            </a:r>
          </a:p>
          <a:p>
            <a:br>
              <a:rPr lang="pt-BR" sz="2000" dirty="0"/>
            </a:br>
            <a:endParaRPr lang="pt-BR" sz="2000" dirty="0"/>
          </a:p>
        </p:txBody>
      </p:sp>
      <p:pic>
        <p:nvPicPr>
          <p:cNvPr id="2054" name="Picture 6" descr="Dúvida &amp;quot;aqui&amp;quot;">
            <a:extLst>
              <a:ext uri="{FF2B5EF4-FFF2-40B4-BE49-F238E27FC236}">
                <a16:creationId xmlns:a16="http://schemas.microsoft.com/office/drawing/2014/main" id="{00918DAB-352F-2046-9341-0E8660E0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61" y="2571750"/>
            <a:ext cx="1935694" cy="24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91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Story Proximo Sticker By Escola Zion">
            <a:extLst>
              <a:ext uri="{FF2B5EF4-FFF2-40B4-BE49-F238E27FC236}">
                <a16:creationId xmlns:a16="http://schemas.microsoft.com/office/drawing/2014/main" id="{4A8084C4-0894-9745-A7A2-1BC3A0CDD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175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59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A6D9D6-EB21-1249-B626-304E223825C4}"/>
              </a:ext>
            </a:extLst>
          </p:cNvPr>
          <p:cNvSpPr txBox="1"/>
          <p:nvPr/>
        </p:nvSpPr>
        <p:spPr>
          <a:xfrm>
            <a:off x="621792" y="585219"/>
            <a:ext cx="83301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600" b="1" i="0" dirty="0">
                <a:solidFill>
                  <a:srgbClr val="24292F"/>
                </a:solidFill>
                <a:effectLst/>
                <a:latin typeface="-apple-system"/>
              </a:rPr>
              <a:t>2. Problema - Procurando a menor letra maior que o alvo</a:t>
            </a:r>
          </a:p>
          <a:p>
            <a:pPr algn="l"/>
            <a:endParaRPr lang="pt-BR" sz="16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Dado uma lista </a:t>
            </a:r>
            <a:r>
              <a:rPr lang="pt-BR" sz="1600" b="1" i="0" dirty="0">
                <a:solidFill>
                  <a:srgbClr val="24292F"/>
                </a:solidFill>
                <a:effectLst/>
                <a:latin typeface="-apple-system"/>
              </a:rPr>
              <a:t>ordenada</a:t>
            </a:r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 de letras do alfabeto, contendo somente letras minúsculas, e dado uma letra como alvo, procure o menor elemento na lista que é maior que o alvo. </a:t>
            </a:r>
          </a:p>
          <a:p>
            <a:pPr algn="l"/>
            <a:endParaRPr lang="pt-BR" sz="1600" dirty="0">
              <a:solidFill>
                <a:srgbClr val="24292F"/>
              </a:solidFill>
              <a:latin typeface="-apple-system"/>
            </a:endParaRPr>
          </a:p>
          <a:p>
            <a:pPr algn="l"/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Por exemplo:</a:t>
            </a:r>
          </a:p>
          <a:p>
            <a:pPr algn="l"/>
            <a:endParaRPr lang="pt-BR" sz="16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lvl="3"/>
            <a:r>
              <a:rPr lang="pt-BR" sz="1600" b="1" i="0" dirty="0">
                <a:solidFill>
                  <a:srgbClr val="24292F"/>
                </a:solidFill>
                <a:effectLst/>
                <a:latin typeface="-apple-system"/>
              </a:rPr>
              <a:t>letras = ["</a:t>
            </a:r>
            <a:r>
              <a:rPr lang="pt-BR" sz="1600" b="1" i="0" dirty="0" err="1">
                <a:solidFill>
                  <a:srgbClr val="24292F"/>
                </a:solidFill>
                <a:effectLst/>
                <a:latin typeface="-apple-system"/>
              </a:rPr>
              <a:t>b</a:t>
            </a:r>
            <a:r>
              <a:rPr lang="pt-BR" sz="1600" b="1" i="0" dirty="0">
                <a:solidFill>
                  <a:srgbClr val="24292F"/>
                </a:solidFill>
                <a:effectLst/>
                <a:latin typeface="-apple-system"/>
              </a:rPr>
              <a:t>", "</a:t>
            </a:r>
            <a:r>
              <a:rPr lang="pt-BR" sz="1600" b="1" i="0" dirty="0" err="1">
                <a:solidFill>
                  <a:srgbClr val="24292F"/>
                </a:solidFill>
                <a:effectLst/>
                <a:latin typeface="-apple-system"/>
              </a:rPr>
              <a:t>d</a:t>
            </a:r>
            <a:r>
              <a:rPr lang="pt-BR" sz="1600" b="1" i="0" dirty="0">
                <a:solidFill>
                  <a:srgbClr val="24292F"/>
                </a:solidFill>
                <a:effectLst/>
                <a:latin typeface="-apple-system"/>
              </a:rPr>
              <a:t>", "</a:t>
            </a:r>
            <a:r>
              <a:rPr lang="pt-BR" sz="1600" b="1" i="0" dirty="0" err="1">
                <a:solidFill>
                  <a:srgbClr val="24292F"/>
                </a:solidFill>
                <a:effectLst/>
                <a:latin typeface="-apple-system"/>
              </a:rPr>
              <a:t>f</a:t>
            </a:r>
            <a:r>
              <a:rPr lang="pt-BR" sz="1600" b="1" i="0" dirty="0">
                <a:solidFill>
                  <a:srgbClr val="24292F"/>
                </a:solidFill>
                <a:effectLst/>
                <a:latin typeface="-apple-system"/>
              </a:rPr>
              <a:t>", "</a:t>
            </a:r>
            <a:r>
              <a:rPr lang="pt-BR" sz="1600" b="1" i="0" dirty="0" err="1">
                <a:solidFill>
                  <a:srgbClr val="24292F"/>
                </a:solidFill>
                <a:effectLst/>
                <a:latin typeface="-apple-system"/>
              </a:rPr>
              <a:t>j</a:t>
            </a:r>
            <a:r>
              <a:rPr lang="pt-BR" sz="1600" b="1" i="0" dirty="0">
                <a:solidFill>
                  <a:srgbClr val="24292F"/>
                </a:solidFill>
                <a:effectLst/>
                <a:latin typeface="-apple-system"/>
              </a:rPr>
              <a:t>"] </a:t>
            </a:r>
          </a:p>
          <a:p>
            <a:pPr lvl="3"/>
            <a:endParaRPr lang="pt-BR" sz="1600" dirty="0">
              <a:solidFill>
                <a:srgbClr val="24292F"/>
              </a:solidFill>
              <a:latin typeface="-apple-system"/>
            </a:endParaRPr>
          </a:p>
          <a:p>
            <a:pPr lvl="3"/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alvo = "</a:t>
            </a:r>
            <a:r>
              <a:rPr lang="pt-BR" sz="1600" b="0" i="0" dirty="0" err="1">
                <a:solidFill>
                  <a:srgbClr val="FF0000"/>
                </a:solidFill>
                <a:effectLst/>
                <a:latin typeface="-apple-system"/>
              </a:rPr>
              <a:t>c</a:t>
            </a:r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" </a:t>
            </a:r>
          </a:p>
          <a:p>
            <a:pPr lvl="3"/>
            <a:endParaRPr lang="pt-BR" sz="1600" dirty="0">
              <a:solidFill>
                <a:srgbClr val="24292F"/>
              </a:solidFill>
              <a:latin typeface="-apple-system"/>
            </a:endParaRPr>
          </a:p>
          <a:p>
            <a:pPr lvl="3"/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# saída: "</a:t>
            </a:r>
            <a:r>
              <a:rPr lang="pt-BR" sz="1600" b="0" i="0" dirty="0" err="1">
                <a:solidFill>
                  <a:srgbClr val="FF0000"/>
                </a:solidFill>
                <a:effectLst/>
                <a:latin typeface="-apple-system"/>
              </a:rPr>
              <a:t>d</a:t>
            </a:r>
            <a:r>
              <a:rPr lang="pt-BR" sz="1600" b="0" i="0" dirty="0">
                <a:solidFill>
                  <a:srgbClr val="24292F"/>
                </a:solidFill>
                <a:effectLst/>
                <a:latin typeface="-apple-system"/>
              </a:rPr>
              <a:t>"</a:t>
            </a:r>
          </a:p>
        </p:txBody>
      </p:sp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E3119FC4-6C76-6B4D-B0B6-60B5D57A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385" y="2546519"/>
            <a:ext cx="3399159" cy="2545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F54C056A-6AB7-0343-AF06-8C1DF6F71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6" t="31829" r="56771" b="45384"/>
          <a:stretch/>
        </p:blipFill>
        <p:spPr>
          <a:xfrm>
            <a:off x="6843375" y="3418764"/>
            <a:ext cx="928613" cy="717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750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7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09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D3B8DDA-6013-0E4C-BC8B-7FB4B714FD22}"/>
              </a:ext>
            </a:extLst>
          </p:cNvPr>
          <p:cNvSpPr txBox="1"/>
          <p:nvPr/>
        </p:nvSpPr>
        <p:spPr>
          <a:xfrm>
            <a:off x="734097" y="895090"/>
            <a:ext cx="81523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E quando todos os elementos forem maiores? </a:t>
            </a:r>
          </a:p>
          <a:p>
            <a:pPr algn="l"/>
            <a:r>
              <a:rPr lang="pt-BR" sz="2000" b="1" i="0" dirty="0">
                <a:solidFill>
                  <a:srgbClr val="24292F"/>
                </a:solidFill>
                <a:effectLst/>
                <a:latin typeface="-apple-system"/>
              </a:rPr>
              <a:t>Resposta:</a:t>
            </a: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 Quando todos forem maiores, retornaremos o primeiro elemento da lista.</a:t>
            </a:r>
          </a:p>
          <a:p>
            <a:pPr algn="l"/>
            <a:endParaRPr lang="pt-BR" sz="2000" dirty="0">
              <a:solidFill>
                <a:srgbClr val="24292F"/>
              </a:solidFill>
              <a:latin typeface="-apple-system"/>
            </a:endParaRPr>
          </a:p>
          <a:p>
            <a:pPr algn="l"/>
            <a:endParaRPr lang="pt-BR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E se o alvo existir na lista? </a:t>
            </a:r>
          </a:p>
          <a:p>
            <a:pPr algn="l"/>
            <a:r>
              <a:rPr lang="pt-BR" sz="2000" b="1" i="0" dirty="0">
                <a:solidFill>
                  <a:srgbClr val="24292F"/>
                </a:solidFill>
                <a:effectLst/>
                <a:latin typeface="-apple-system"/>
              </a:rPr>
              <a:t>Resposta:</a:t>
            </a: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 A saída deve ser </a:t>
            </a:r>
            <a:r>
              <a:rPr lang="pt-BR" sz="2000" b="1" i="0" dirty="0">
                <a:solidFill>
                  <a:srgbClr val="24292F"/>
                </a:solidFill>
                <a:effectLst/>
                <a:latin typeface="-apple-system"/>
              </a:rPr>
              <a:t>maior</a:t>
            </a: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 que o alvo.</a:t>
            </a:r>
          </a:p>
        </p:txBody>
      </p:sp>
      <p:pic>
        <p:nvPicPr>
          <p:cNvPr id="3074" name="Picture 2" descr="10 melhor ideia de Boneco de animação | boneco de animação, emoticons  animados, emojis novos">
            <a:extLst>
              <a:ext uri="{FF2B5EF4-FFF2-40B4-BE49-F238E27FC236}">
                <a16:creationId xmlns:a16="http://schemas.microsoft.com/office/drawing/2014/main" id="{9EE64973-AE2D-B640-8941-E90C78CE7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318" y="3136006"/>
            <a:ext cx="1988128" cy="23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356712"/>
      </p:ext>
    </p:extLst>
  </p:cSld>
  <p:clrMapOvr>
    <a:masterClrMapping/>
  </p:clrMapOvr>
</p:sld>
</file>

<file path=ppt/theme/theme1.xml><?xml version="1.0" encoding="utf-8"?>
<a:theme xmlns:a="http://schemas.openxmlformats.org/drawingml/2006/main" name="Trybe_Uplif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371</Words>
  <Application>Microsoft Macintosh PowerPoint</Application>
  <PresentationFormat>Apresentação na tela (16:9)</PresentationFormat>
  <Paragraphs>59</Paragraphs>
  <Slides>13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-apple-system</vt:lpstr>
      <vt:lpstr>Verdana</vt:lpstr>
      <vt:lpstr>Roboto Condensed</vt:lpstr>
      <vt:lpstr>Roboto</vt:lpstr>
      <vt:lpstr>Trybe_Uplift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Cristiano da Silva Benites</cp:lastModifiedBy>
  <cp:revision>77</cp:revision>
  <dcterms:modified xsi:type="dcterms:W3CDTF">2022-01-14T18:39:50Z</dcterms:modified>
</cp:coreProperties>
</file>